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0" r:id="rId5"/>
    <p:sldId id="271" r:id="rId6"/>
    <p:sldId id="259" r:id="rId7"/>
    <p:sldId id="267" r:id="rId8"/>
    <p:sldId id="260" r:id="rId9"/>
    <p:sldId id="263" r:id="rId10"/>
    <p:sldId id="275" r:id="rId11"/>
    <p:sldId id="272" r:id="rId12"/>
    <p:sldId id="264" r:id="rId13"/>
    <p:sldId id="261" r:id="rId14"/>
    <p:sldId id="268" r:id="rId15"/>
    <p:sldId id="269" r:id="rId16"/>
    <p:sldId id="273" r:id="rId17"/>
    <p:sldId id="274" r:id="rId18"/>
    <p:sldId id="276" r:id="rId19"/>
    <p:sldId id="262" r:id="rId20"/>
    <p:sldId id="277" r:id="rId21"/>
    <p:sldId id="278" r:id="rId22"/>
    <p:sldId id="265" r:id="rId23"/>
    <p:sldId id="26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30"/>
  </p:normalViewPr>
  <p:slideViewPr>
    <p:cSldViewPr snapToGrid="0">
      <p:cViewPr>
        <p:scale>
          <a:sx n="120" d="100"/>
          <a:sy n="120" d="100"/>
        </p:scale>
        <p:origin x="360" y="-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1B059-9E5A-3FB2-CF77-550D50EF6D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18471-B29C-A836-CEB2-803468808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5BE5D-D95A-3E83-CE0E-40C5AEBDE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63F91-DC0F-8B38-439B-206C9DCE2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32032-D18E-1A69-27A2-ECF4D47C4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19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62E08-35E5-15CE-BE10-97DAD21DE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AA2E55-AF5D-8AAC-D8A7-A1E08F80A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C408-DEB3-0A6A-ACD8-6FD71DD8F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613A0-44E2-EF51-C846-C63EB2381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B7211-6B5D-7F4A-CE2B-83ADF4C31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83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E1AA60-B201-926B-F9BC-31DF1F1C6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B42B37-BD23-AECC-69B9-7988FA0D10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39832-629E-B247-9778-6103B98ED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E61C0-DEE7-84A3-9D7A-24462FD82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79BF7-AC91-12E2-AB4F-E78EB8AEB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14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F9CE-78C3-CED9-D21D-A8B6A6791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23DE2-9D88-BCC9-0653-6226B5925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DD63F-3771-0ADF-074E-168B8BAFE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6C7DC-2A5A-3E1D-E7BE-D7EDDC78E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8955C-D465-93AA-CE69-0DE61797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138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63F5F-7FDC-7984-17BE-9F8D705D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8CC41-5B26-29BC-6089-1D433A68D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1A1DA-F4BB-73D5-1606-40849FEB9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D8351-73C1-6BF5-42DC-FA7D7CBCC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50E1C-8BC5-CBE3-F2B8-3188F00F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53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FD1B5-7F6C-CC2D-C869-60BC7191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FCA90-F0AF-54A3-94AD-58097986D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60E74-A32C-ED61-F4B3-EB7C97F8C0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A135CC-CA10-94CC-7B2E-BD5BCBA5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546C8-CD20-AD54-D43F-2762005DB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8DA7F-DBB7-BE41-783A-4083BF913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88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1166-6DF8-07F0-2C76-BE23F4A13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16430-917B-5512-3487-2414F6F61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1BD647-FBC2-D224-F508-DA0344046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ED4198-62B6-302F-A9B6-D9EEF5154C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6EFE0F-A260-8AD4-9A1A-0596B2EA63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0A3176-5EF8-68B7-89B3-13E71B748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529620-7054-2EBC-F0A7-A34573B3C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0E453C-4F71-2437-9CC1-154BA4379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63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EEAA7-847A-5C84-E470-115232881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62A1A1-92DB-B760-8B57-04C929A9D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2C2531-DC50-E619-44AE-053CBD0AD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A72116-EEB5-A5FC-F760-16D281529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41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8C4AD-0429-C6F7-86CB-10A140F2E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AD4F5F-CB0D-2287-D651-EEBA9C5B7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4293F-9D02-7ACF-F58E-0232E7279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5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A0286-2268-5E23-40FD-4E11B187B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6D4DF-7952-E713-1F81-13EC2057F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830BC7-3657-0342-93A0-AB9CBBB28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8127ED-88E3-C838-B6E4-8CCF58913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B49CB-389A-466C-27D7-CDCABF341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E40D1-682D-81E9-A7B1-5402BBDE7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05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34716-7A03-00BE-4321-A1BD5BE7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85287E-0522-98F9-9BBC-49614C03CE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B2AE3F-913F-B9BA-9854-0BF6AC9D66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99893-A87E-1939-D153-9BE5B3702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7EF495-C2F9-23D9-2B89-79171D11B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43DCB-3E1A-31B8-2AF0-8C317B07C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17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1DC8D6-5DD0-2CD1-ADE1-B796B78A7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77A8CF-F3F6-CC72-FFD7-DEE505223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D5496-B6B4-CAF1-5308-03A18E455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F1F4B-8B84-F765-2FED-8674C520E7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ACD4B-BA8E-9057-42EA-DE4EB71A6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62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B4A6D-08C8-9D2C-5FCE-C0FBE77FF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Title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5C6CB-C69D-850D-9A1E-DB01CE0B86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(Add Ames, Iowa background photo)</a:t>
            </a:r>
          </a:p>
        </p:txBody>
      </p:sp>
    </p:spTree>
    <p:extLst>
      <p:ext uri="{BB962C8B-B14F-4D97-AF65-F5344CB8AC3E}">
        <p14:creationId xmlns:p14="http://schemas.microsoft.com/office/powerpoint/2010/main" val="3826248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3DCC5-275E-3960-AF9A-1DDE717B8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Part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DBD270-873F-0EEB-5B19-E3D8990A3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354" y="1425403"/>
            <a:ext cx="4290090" cy="429009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25E200-091B-004A-F238-3D0009752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92558" y="988572"/>
            <a:ext cx="4290089" cy="488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631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14395-5C6A-771D-2629-C168E9319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Part 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5976B6-1552-A76D-14D9-DE7C25FA7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0050" y="2274094"/>
            <a:ext cx="3771900" cy="3454400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D74C8234-0916-9292-5A93-078C38CD7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50" y="2250873"/>
            <a:ext cx="38735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54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212F9-ED1F-B0C6-B175-03809EACF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D60C1-E1B2-C39D-A3A9-6FDA797EB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Methods used for feature selection (Lasso, VIF, SFS)</a:t>
            </a:r>
          </a:p>
          <a:p>
            <a:r>
              <a:rPr lang="en-US" dirty="0"/>
              <a:t>Due to multicollinearity issues, VIF and Lasso were unnecessary</a:t>
            </a:r>
          </a:p>
          <a:p>
            <a:r>
              <a:rPr lang="en-US" dirty="0"/>
              <a:t>Chose to use ensemble techniques that can handle multicollinearity</a:t>
            </a:r>
          </a:p>
          <a:p>
            <a:r>
              <a:rPr lang="en-US" dirty="0"/>
              <a:t>Thus SFS was used as a greedy process, both </a:t>
            </a:r>
            <a:r>
              <a:rPr lang="en-US" dirty="0" err="1"/>
              <a:t>fwd</a:t>
            </a:r>
            <a:r>
              <a:rPr lang="en-US" dirty="0"/>
              <a:t> and </a:t>
            </a:r>
            <a:r>
              <a:rPr lang="en-US" dirty="0" err="1"/>
              <a:t>bwd</a:t>
            </a:r>
            <a:r>
              <a:rPr lang="en-US" dirty="0"/>
              <a:t>, which resulted in 37 features selected for the final model</a:t>
            </a:r>
          </a:p>
          <a:p>
            <a:r>
              <a:rPr lang="en-US" dirty="0"/>
              <a:t>Describe the important features in some way using a diagram or list of correlation/</a:t>
            </a:r>
            <a:r>
              <a:rPr lang="en-US" dirty="0" err="1"/>
              <a:t>importances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378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C7817-1BFF-C9E7-63CC-91790F74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2255"/>
            <a:ext cx="10515600" cy="1325563"/>
          </a:xfrm>
        </p:spPr>
        <p:txBody>
          <a:bodyPr/>
          <a:lstStyle/>
          <a:p>
            <a:r>
              <a:rPr lang="en-US" dirty="0"/>
              <a:t>Compare 2019 to 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B878B-CD2C-B39F-AFE7-28C09C352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5485" y="1822222"/>
            <a:ext cx="6037943" cy="4351338"/>
          </a:xfrm>
        </p:spPr>
        <p:txBody>
          <a:bodyPr/>
          <a:lstStyle/>
          <a:p>
            <a:r>
              <a:rPr lang="en-US" dirty="0"/>
              <a:t>Compare means of different features across both years, including </a:t>
            </a:r>
            <a:r>
              <a:rPr lang="en-US" dirty="0" err="1"/>
              <a:t>SalePrice</a:t>
            </a:r>
            <a:endParaRPr lang="en-US" dirty="0"/>
          </a:p>
          <a:p>
            <a:r>
              <a:rPr lang="en-US" dirty="0"/>
              <a:t>Assess how the market may have changed due to the Pandemic</a:t>
            </a:r>
          </a:p>
          <a:p>
            <a:r>
              <a:rPr lang="en-US" dirty="0"/>
              <a:t>Add visualizations (map comparisons, AB testing table, hypothesis testing table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70A9DBE-4224-5E7D-22B0-987BA2D837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19280"/>
              </p:ext>
            </p:extLst>
          </p:nvPr>
        </p:nvGraphicFramePr>
        <p:xfrm>
          <a:off x="838200" y="1589086"/>
          <a:ext cx="4203185" cy="3456432"/>
        </p:xfrm>
        <a:graphic>
          <a:graphicData uri="http://schemas.openxmlformats.org/drawingml/2006/table">
            <a:tbl>
              <a:tblPr firstRow="1" firstCol="1">
                <a:tableStyleId>{93296810-A885-4BE3-A3E7-6D5BEEA58F35}</a:tableStyleId>
              </a:tblPr>
              <a:tblGrid>
                <a:gridCol w="1463739">
                  <a:extLst>
                    <a:ext uri="{9D8B030D-6E8A-4147-A177-3AD203B41FA5}">
                      <a16:colId xmlns:a16="http://schemas.microsoft.com/office/drawing/2014/main" val="1190677183"/>
                    </a:ext>
                  </a:extLst>
                </a:gridCol>
                <a:gridCol w="1631725">
                  <a:extLst>
                    <a:ext uri="{9D8B030D-6E8A-4147-A177-3AD203B41FA5}">
                      <a16:colId xmlns:a16="http://schemas.microsoft.com/office/drawing/2014/main" val="3008647542"/>
                    </a:ext>
                  </a:extLst>
                </a:gridCol>
                <a:gridCol w="1107721">
                  <a:extLst>
                    <a:ext uri="{9D8B030D-6E8A-4147-A177-3AD203B41FA5}">
                      <a16:colId xmlns:a16="http://schemas.microsoft.com/office/drawing/2014/main" val="2056312502"/>
                    </a:ext>
                  </a:extLst>
                </a:gridCol>
              </a:tblGrid>
              <a:tr h="2468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Feature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2021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77772073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Neighborhood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Sawyer West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North Ridge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740314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Old Town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5060589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Building Type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Townhouse End Unit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0329329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Exterior Materials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Wood Shingles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485811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Heating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Gravity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334158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Central Air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No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5062515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Cars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06858413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Month Sold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918997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7398487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081356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91667250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7456114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Number of Bedrooms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15465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1409E4B-DD16-00AB-81AB-ADB2556665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6346751"/>
              </p:ext>
            </p:extLst>
          </p:nvPr>
        </p:nvGraphicFramePr>
        <p:xfrm>
          <a:off x="838199" y="5178604"/>
          <a:ext cx="4197096" cy="740664"/>
        </p:xfrm>
        <a:graphic>
          <a:graphicData uri="http://schemas.openxmlformats.org/drawingml/2006/table">
            <a:tbl>
              <a:tblPr firstRow="1" firstCol="1">
                <a:tableStyleId>{93296810-A885-4BE3-A3E7-6D5BEEA58F35}</a:tableStyleId>
              </a:tblPr>
              <a:tblGrid>
                <a:gridCol w="1463040">
                  <a:extLst>
                    <a:ext uri="{9D8B030D-6E8A-4147-A177-3AD203B41FA5}">
                      <a16:colId xmlns:a16="http://schemas.microsoft.com/office/drawing/2014/main" val="1766693609"/>
                    </a:ext>
                  </a:extLst>
                </a:gridCol>
                <a:gridCol w="1627632">
                  <a:extLst>
                    <a:ext uri="{9D8B030D-6E8A-4147-A177-3AD203B41FA5}">
                      <a16:colId xmlns:a16="http://schemas.microsoft.com/office/drawing/2014/main" val="3925200167"/>
                    </a:ext>
                  </a:extLst>
                </a:gridCol>
                <a:gridCol w="1106424">
                  <a:extLst>
                    <a:ext uri="{9D8B030D-6E8A-4147-A177-3AD203B41FA5}">
                      <a16:colId xmlns:a16="http://schemas.microsoft.com/office/drawing/2014/main" val="4041481603"/>
                    </a:ext>
                  </a:extLst>
                </a:gridCol>
              </a:tblGrid>
              <a:tr h="24688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Feature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2019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2021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16558983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Closest 5 Services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226.17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214.03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981316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All Services Average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365.81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352.44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253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6207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2D0D7-4F15-8785-F136-A06DF2F4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Compare 2019 to 2021 Slide 2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3728D6-966C-3708-1143-623246DAD1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4521" y="1183256"/>
            <a:ext cx="9526772" cy="549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02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65CCC-B6EE-E752-0907-BFB44626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935" y="90606"/>
            <a:ext cx="10177130" cy="815089"/>
          </a:xfrm>
        </p:spPr>
        <p:txBody>
          <a:bodyPr/>
          <a:lstStyle/>
          <a:p>
            <a:pPr algn="ctr"/>
            <a:r>
              <a:rPr lang="en-US" dirty="0"/>
              <a:t>Compare 2019 to 2021 Slide 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7C18EE7-B268-2073-5D52-7FB480DC0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1255" y="808074"/>
            <a:ext cx="10329489" cy="595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640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B6162-0A99-AAD5-C0FD-817411E6C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586" y="99254"/>
            <a:ext cx="10515600" cy="1325563"/>
          </a:xfrm>
        </p:spPr>
        <p:txBody>
          <a:bodyPr/>
          <a:lstStyle/>
          <a:p>
            <a:r>
              <a:rPr lang="en-US" dirty="0"/>
              <a:t>Compare 2019 to 2021 Slide 4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895D04-196A-9ED8-A2BD-B9CD6D0CE7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8586" y="601148"/>
            <a:ext cx="10845209" cy="625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11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0AD56-1DF4-00F7-1F78-C7ED4E61C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2019 to 2021 slide 5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2BE579-9EE9-6436-4F19-39ECAA06A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298" y="1123599"/>
            <a:ext cx="5757087" cy="54446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1F21AF-C3F9-7229-E877-9FC2682C4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97" y="1425250"/>
            <a:ext cx="4192191" cy="419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289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1B205-4132-2C0C-2793-A0AF13968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E6AD7-5A9E-0485-A098-30F239B58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96094-9092-B15E-87B4-FAA5A44EA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814" y="316911"/>
            <a:ext cx="5604687" cy="617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91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B741-627B-A993-7B96-1CFFB8638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Model selection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BB159-5ADF-4611-D580-8D26899DA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Describe what models were tried (Linear, </a:t>
            </a:r>
            <a:r>
              <a:rPr lang="en-US" dirty="0" err="1"/>
              <a:t>RandomForest</a:t>
            </a:r>
            <a:r>
              <a:rPr lang="en-US" dirty="0"/>
              <a:t>, Support Vector Regression, </a:t>
            </a:r>
            <a:r>
              <a:rPr lang="en-US" dirty="0" err="1"/>
              <a:t>GradientBoosting</a:t>
            </a:r>
            <a:r>
              <a:rPr lang="en-US" dirty="0"/>
              <a:t>)</a:t>
            </a:r>
          </a:p>
          <a:p>
            <a:r>
              <a:rPr lang="en-US" dirty="0"/>
              <a:t>Found that </a:t>
            </a:r>
            <a:r>
              <a:rPr lang="en-US" dirty="0" err="1"/>
              <a:t>GradientBoosting</a:t>
            </a:r>
            <a:r>
              <a:rPr lang="en-US" dirty="0"/>
              <a:t> was the best model with R^2 of ~89%</a:t>
            </a:r>
          </a:p>
          <a:p>
            <a:r>
              <a:rPr lang="en-US" dirty="0"/>
              <a:t>Performed </a:t>
            </a:r>
            <a:r>
              <a:rPr lang="en-US" dirty="0" err="1"/>
              <a:t>GridSearchCV</a:t>
            </a:r>
            <a:r>
              <a:rPr lang="en-US" dirty="0"/>
              <a:t> to tune hyperparameters for our best model</a:t>
            </a:r>
          </a:p>
          <a:p>
            <a:r>
              <a:rPr lang="en-US" dirty="0"/>
              <a:t>Performed a feature selection using a greedy algorithm (Sequential Feature Selector) to narrow fields down. Ended up with 37 fields total</a:t>
            </a:r>
          </a:p>
          <a:p>
            <a:r>
              <a:rPr lang="en-US" dirty="0"/>
              <a:t>The final model used </a:t>
            </a:r>
            <a:r>
              <a:rPr lang="en-US" dirty="0" err="1"/>
              <a:t>friedman_mse</a:t>
            </a:r>
            <a:r>
              <a:rPr lang="en-US" dirty="0"/>
              <a:t> criterion and </a:t>
            </a:r>
            <a:r>
              <a:rPr lang="en-US" dirty="0" err="1"/>
              <a:t>squared_error</a:t>
            </a:r>
            <a:r>
              <a:rPr lang="en-US" dirty="0"/>
              <a:t> loss function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921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2460-F467-A9D6-0782-0C24AB1AD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F165-1FBB-D018-3EF1-1EFCB6009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Who we are: a consultant for real estate firm</a:t>
            </a:r>
          </a:p>
          <a:p>
            <a:r>
              <a:rPr lang="en-US" sz="1600" dirty="0"/>
              <a:t>Real Estate firm clients would be people moving from a larger city to a smaller town like Ames to save on housing costs, but work remotely</a:t>
            </a:r>
          </a:p>
          <a:p>
            <a:r>
              <a:rPr lang="en-US" sz="1600" dirty="0"/>
              <a:t>Client main concerns:</a:t>
            </a:r>
          </a:p>
          <a:p>
            <a:pPr lvl="1"/>
            <a:r>
              <a:rPr lang="en-US" sz="1600" dirty="0"/>
              <a:t>Proximity to particular services specified by the client</a:t>
            </a:r>
          </a:p>
          <a:p>
            <a:pPr lvl="1"/>
            <a:r>
              <a:rPr lang="en-US" sz="1600" dirty="0"/>
              <a:t>Housing price based on amenities</a:t>
            </a:r>
          </a:p>
          <a:p>
            <a:r>
              <a:rPr lang="en-US" sz="1600" dirty="0"/>
              <a:t>Real Estate Firm concerns:</a:t>
            </a:r>
          </a:p>
          <a:p>
            <a:pPr lvl="1"/>
            <a:r>
              <a:rPr lang="en-US" sz="1600" dirty="0"/>
              <a:t>How did the housing market change due to the pandemic (i.e. 2019 vs 2021 data)</a:t>
            </a:r>
          </a:p>
          <a:p>
            <a:pPr lvl="1"/>
            <a:r>
              <a:rPr lang="en-US" sz="1600" dirty="0"/>
              <a:t>Proximity to which services impact sale price the most to better advise their clients </a:t>
            </a:r>
          </a:p>
          <a:p>
            <a:pPr lvl="1"/>
            <a:r>
              <a:rPr lang="en-US" sz="1600" dirty="0"/>
              <a:t>Wants to understand where to position advertising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461803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6504-BA62-4FB9-905B-5596A6B79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Model slide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E1A58-840C-EF29-0572-F575A29E2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40126" cy="4351338"/>
          </a:xfrm>
        </p:spPr>
        <p:txBody>
          <a:bodyPr>
            <a:normAutofit/>
          </a:bodyPr>
          <a:lstStyle/>
          <a:p>
            <a:r>
              <a:rPr lang="en-US" sz="1400" dirty="0"/>
              <a:t>Final model used the  </a:t>
            </a:r>
            <a:r>
              <a:rPr lang="en-US" sz="1400" dirty="0" err="1"/>
              <a:t>OthAc_S</a:t>
            </a:r>
            <a:r>
              <a:rPr lang="en-US" sz="1400" dirty="0"/>
              <a:t> feature as opposed to </a:t>
            </a:r>
            <a:r>
              <a:rPr lang="en-US" sz="1400" dirty="0" err="1"/>
              <a:t>TtlVal_AsrYr</a:t>
            </a:r>
            <a:r>
              <a:rPr lang="en-US" sz="1400" dirty="0"/>
              <a:t>.  </a:t>
            </a:r>
            <a:r>
              <a:rPr lang="en-US" sz="1400" dirty="0" err="1"/>
              <a:t>TtlVal_AsrYr</a:t>
            </a:r>
            <a:r>
              <a:rPr lang="en-US" sz="1400" dirty="0"/>
              <a:t> includes land value and home value, whereas </a:t>
            </a:r>
            <a:r>
              <a:rPr lang="en-US" sz="1400" dirty="0" err="1"/>
              <a:t>OthAc</a:t>
            </a:r>
            <a:r>
              <a:rPr lang="en-US" sz="1400" dirty="0"/>
              <a:t> focuses only on H </a:t>
            </a:r>
            <a:r>
              <a:rPr lang="en-US" sz="1400" dirty="0" err="1"/>
              <a:t>ouse</a:t>
            </a:r>
            <a:r>
              <a:rPr lang="en-US" sz="1400" dirty="0"/>
              <a:t> value.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1254C6-6AE5-D3AA-D016-F263389EA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056" y="1825625"/>
            <a:ext cx="4601240" cy="398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562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AB2A-1B1B-4F63-B166-AFCF74A3D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8131"/>
          </a:xfrm>
        </p:spPr>
        <p:txBody>
          <a:bodyPr/>
          <a:lstStyle/>
          <a:p>
            <a:r>
              <a:rPr lang="en-US" dirty="0"/>
              <a:t>Final Model Slide 3</a:t>
            </a:r>
          </a:p>
        </p:txBody>
      </p:sp>
      <p:pic>
        <p:nvPicPr>
          <p:cNvPr id="9" name="Content Placeholder 8" descr="A diagram of a number&#10;&#10;Description automatically generated with medium confidence">
            <a:extLst>
              <a:ext uri="{FF2B5EF4-FFF2-40B4-BE49-F238E27FC236}">
                <a16:creationId xmlns:a16="http://schemas.microsoft.com/office/drawing/2014/main" id="{8ED7F970-BE00-96AF-A4D0-796CCAAB82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4094" y="1637414"/>
            <a:ext cx="8936388" cy="4252488"/>
          </a:xfrm>
        </p:spPr>
      </p:pic>
    </p:spTree>
    <p:extLst>
      <p:ext uri="{BB962C8B-B14F-4D97-AF65-F5344CB8AC3E}">
        <p14:creationId xmlns:p14="http://schemas.microsoft.com/office/powerpoint/2010/main" val="3706256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9643A-08FE-4ADB-464F-B6EAAABC8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House Sale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5C722-24F7-C9AF-F5BB-FA9AFD2AF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778" y="2208300"/>
            <a:ext cx="5178778" cy="3181437"/>
          </a:xfrm>
        </p:spPr>
        <p:txBody>
          <a:bodyPr/>
          <a:lstStyle/>
          <a:p>
            <a:r>
              <a:rPr lang="en-US" sz="1600" dirty="0"/>
              <a:t>Want to predict price for 2019 and 2021</a:t>
            </a:r>
          </a:p>
          <a:p>
            <a:r>
              <a:rPr lang="en-US" sz="1600" dirty="0"/>
              <a:t>Homes Built after 1946 (post-war)</a:t>
            </a:r>
          </a:p>
          <a:p>
            <a:r>
              <a:rPr lang="en-US" sz="1600" dirty="0"/>
              <a:t>4212 is a condo, 22472 is a townhome</a:t>
            </a:r>
          </a:p>
          <a:p>
            <a:r>
              <a:rPr lang="en-US" sz="1600" dirty="0"/>
              <a:t>They only differ in price by $10k</a:t>
            </a:r>
          </a:p>
          <a:p>
            <a:r>
              <a:rPr lang="en-US" sz="1600" dirty="0"/>
              <a:t>For both, the cheapest change is to add a Garage</a:t>
            </a:r>
          </a:p>
          <a:p>
            <a:r>
              <a:rPr lang="en-US" sz="1600" dirty="0"/>
              <a:t>More expensive to find a similar home closer to a Spa vs Organic Grocery store for both</a:t>
            </a:r>
          </a:p>
          <a:p>
            <a:r>
              <a:rPr lang="en-US" sz="1600" dirty="0"/>
              <a:t>2021 housing prices are significantly larger than 2019 for both types of houses</a:t>
            </a:r>
          </a:p>
          <a:p>
            <a:endParaRPr lang="en-US" sz="16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2DBA15-DDB4-4761-5053-E1CFCF9E56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484520"/>
              </p:ext>
            </p:extLst>
          </p:nvPr>
        </p:nvGraphicFramePr>
        <p:xfrm>
          <a:off x="838199" y="3967337"/>
          <a:ext cx="5410199" cy="1422400"/>
        </p:xfrm>
        <a:graphic>
          <a:graphicData uri="http://schemas.openxmlformats.org/drawingml/2006/table">
            <a:tbl>
              <a:tblPr firstRow="1">
                <a:tableStyleId>{08FB837D-C827-4EFA-A057-4D05807E0F7C}</a:tableStyleId>
              </a:tblPr>
              <a:tblGrid>
                <a:gridCol w="1130820">
                  <a:extLst>
                    <a:ext uri="{9D8B030D-6E8A-4147-A177-3AD203B41FA5}">
                      <a16:colId xmlns:a16="http://schemas.microsoft.com/office/drawing/2014/main" val="238901303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2791227287"/>
                    </a:ext>
                  </a:extLst>
                </a:gridCol>
                <a:gridCol w="1510928">
                  <a:extLst>
                    <a:ext uri="{9D8B030D-6E8A-4147-A177-3AD203B41FA5}">
                      <a16:colId xmlns:a16="http://schemas.microsoft.com/office/drawing/2014/main" val="2638987418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3581882041"/>
                    </a:ext>
                  </a:extLst>
                </a:gridCol>
                <a:gridCol w="1114983">
                  <a:extLst>
                    <a:ext uri="{9D8B030D-6E8A-4147-A177-3AD203B41FA5}">
                      <a16:colId xmlns:a16="http://schemas.microsoft.com/office/drawing/2014/main" val="239604016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Sale No. 4212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Built: 1998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Changes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SalePrice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Percent Increase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809121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$90,700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551037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Fireplace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$126,428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39.39%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8065976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Garage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$124,172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36.90%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646484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Org Grocery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$124,721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37.51%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701429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Spa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$128,674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41.87%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4643090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Year Sold 2021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$130,130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43.47%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213103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76229C1-522D-4F52-228C-49BF87FDE2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359899"/>
              </p:ext>
            </p:extLst>
          </p:nvPr>
        </p:nvGraphicFramePr>
        <p:xfrm>
          <a:off x="838200" y="2208300"/>
          <a:ext cx="5410199" cy="1422400"/>
        </p:xfrm>
        <a:graphic>
          <a:graphicData uri="http://schemas.openxmlformats.org/drawingml/2006/table">
            <a:tbl>
              <a:tblPr firstRow="1">
                <a:tableStyleId>{08FB837D-C827-4EFA-A057-4D05807E0F7C}</a:tableStyleId>
              </a:tblPr>
              <a:tblGrid>
                <a:gridCol w="1130820">
                  <a:extLst>
                    <a:ext uri="{9D8B030D-6E8A-4147-A177-3AD203B41FA5}">
                      <a16:colId xmlns:a16="http://schemas.microsoft.com/office/drawing/2014/main" val="2440180931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2646699483"/>
                    </a:ext>
                  </a:extLst>
                </a:gridCol>
                <a:gridCol w="1510928">
                  <a:extLst>
                    <a:ext uri="{9D8B030D-6E8A-4147-A177-3AD203B41FA5}">
                      <a16:colId xmlns:a16="http://schemas.microsoft.com/office/drawing/2014/main" val="2985341869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3033166273"/>
                    </a:ext>
                  </a:extLst>
                </a:gridCol>
                <a:gridCol w="1114983">
                  <a:extLst>
                    <a:ext uri="{9D8B030D-6E8A-4147-A177-3AD203B41FA5}">
                      <a16:colId xmlns:a16="http://schemas.microsoft.com/office/drawing/2014/main" val="397163936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Sale No. 22472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Built: 1970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Changes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SalePrice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Percent Increase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8944454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$101,000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064374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Fireplace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$124,945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23.71%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4809790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Garage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$113,701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12.58%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3431131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Org Grocery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$115,799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14.65%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707677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Spa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$131,088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29.79%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052783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Year Sold 2021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$121,251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20.05%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88959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9151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0AEB2-E4AB-B65F-6BDB-FA67CEE8A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D7599-E5C0-175A-0EEB-EB6B17872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400" dirty="0"/>
              <a:t>Pandemic effects on housing market in Ames, Iowa:</a:t>
            </a:r>
          </a:p>
          <a:p>
            <a:pPr lvl="1"/>
            <a:r>
              <a:rPr lang="en-US" sz="2000" dirty="0"/>
              <a:t>Houses sold were more concentrated in the center of town and in the north and less in the west</a:t>
            </a:r>
          </a:p>
          <a:p>
            <a:pPr lvl="1"/>
            <a:r>
              <a:rPr lang="en-US" sz="2000" dirty="0"/>
              <a:t>Houses sold were closer to services in general by driving time</a:t>
            </a:r>
          </a:p>
          <a:p>
            <a:pPr lvl="1"/>
            <a:r>
              <a:rPr lang="en-US" sz="2000" dirty="0"/>
              <a:t>Houses sold were closer to religious services and further away from fitness services</a:t>
            </a:r>
          </a:p>
          <a:p>
            <a:pPr lvl="1"/>
            <a:r>
              <a:rPr lang="en-US" sz="2000" dirty="0"/>
              <a:t>Houses sold were generally older in 2021 than 2019</a:t>
            </a:r>
          </a:p>
          <a:p>
            <a:pPr lvl="1"/>
            <a:r>
              <a:rPr lang="en-US" sz="2000" dirty="0"/>
              <a:t>The market had a more even distribution throughout the year, as opposed to most sales occurring in the summer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en-US" sz="2400" dirty="0"/>
          </a:p>
          <a:p>
            <a:r>
              <a:rPr lang="en-US" sz="2400" dirty="0"/>
              <a:t>What locations would Real Estate Agents want to advertise as good locations for people coming from out of town</a:t>
            </a:r>
          </a:p>
          <a:p>
            <a:r>
              <a:rPr lang="en-US" sz="2400" dirty="0"/>
              <a:t>For some out of towners moving from another city what are the best locations for them in terms of convenience and price of the homes (particularly for remote workers)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1288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Housing Data Slide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4914900" cy="4119172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1400" dirty="0"/>
              <a:t>Describe specific fields</a:t>
            </a:r>
          </a:p>
          <a:p>
            <a:pPr lvl="1"/>
            <a:r>
              <a:rPr lang="en-US" sz="1400" dirty="0"/>
              <a:t>Feature Engineered fields</a:t>
            </a:r>
          </a:p>
          <a:p>
            <a:pPr lvl="1"/>
            <a:r>
              <a:rPr lang="en-US" sz="1400" dirty="0"/>
              <a:t>Regular standard features selected by greedy algorithm</a:t>
            </a:r>
          </a:p>
          <a:p>
            <a:r>
              <a:rPr lang="en-US" sz="1400" dirty="0"/>
              <a:t>Discuss where the housing data came from (Ames City Assessor)</a:t>
            </a:r>
          </a:p>
          <a:p>
            <a:r>
              <a:rPr lang="en-US" sz="1400" dirty="0"/>
              <a:t>Show distribution of important fields for predicting </a:t>
            </a:r>
            <a:r>
              <a:rPr lang="en-US" sz="1400" dirty="0" err="1"/>
              <a:t>SalePrice</a:t>
            </a:r>
            <a:endParaRPr lang="en-US" sz="1400" dirty="0"/>
          </a:p>
          <a:p>
            <a:r>
              <a:rPr lang="en-US" sz="1400" dirty="0"/>
              <a:t>Show descriptive models (what fields affect and correlate with </a:t>
            </a:r>
            <a:r>
              <a:rPr lang="en-US" sz="1400" dirty="0" err="1"/>
              <a:t>SalePrice</a:t>
            </a:r>
            <a:r>
              <a:rPr lang="en-US" sz="1400" dirty="0"/>
              <a:t>)</a:t>
            </a:r>
          </a:p>
          <a:p>
            <a:r>
              <a:rPr lang="en-US" sz="1400" dirty="0"/>
              <a:t>Discuss which years were chosen and why (2019, 2021)</a:t>
            </a:r>
          </a:p>
          <a:p>
            <a:r>
              <a:rPr lang="en-US" sz="1400" dirty="0"/>
              <a:t>Visualizations:</a:t>
            </a:r>
          </a:p>
          <a:p>
            <a:pPr lvl="1"/>
            <a:r>
              <a:rPr lang="en-US" sz="1400" dirty="0"/>
              <a:t>Show visualizations for trends in the housing prices and the number of homes sold per month</a:t>
            </a:r>
          </a:p>
          <a:p>
            <a:pPr lvl="1"/>
            <a:r>
              <a:rPr lang="en-US" sz="1400" dirty="0"/>
              <a:t>Show all Area/SF fields and engineered fields in one bar chart</a:t>
            </a:r>
          </a:p>
          <a:p>
            <a:pPr lvl="1"/>
            <a:r>
              <a:rPr lang="en-US" sz="1400" dirty="0"/>
              <a:t>Show frequency table of “Has_” fields</a:t>
            </a:r>
          </a:p>
          <a:p>
            <a:pPr lvl="1"/>
            <a:r>
              <a:rPr lang="en-US" sz="1400" dirty="0"/>
              <a:t>Show Correlations using heatmap to show which fields are more correlated to </a:t>
            </a:r>
            <a:r>
              <a:rPr lang="en-US" sz="1400" dirty="0" err="1"/>
              <a:t>SalePrice</a:t>
            </a:r>
            <a:endParaRPr lang="en-US" sz="1400" dirty="0"/>
          </a:p>
          <a:p>
            <a:pPr lvl="1"/>
            <a:r>
              <a:rPr lang="en-US" sz="1400" dirty="0"/>
              <a:t>Data Visualization of the important fields from Real Estate data for 2019, 2021</a:t>
            </a:r>
          </a:p>
          <a:p>
            <a:pPr lvl="1"/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pPr lvl="1"/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8A0381-CA86-AE22-642F-A4C534699F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8893" y="288277"/>
            <a:ext cx="5532120" cy="6461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597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8A7FB-66E4-4B57-62A2-1DFA5E3C7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Housing Data Slide 2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B41BA353-BD7A-C009-F9F6-4318228CB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879" y="1614882"/>
            <a:ext cx="5086921" cy="3949700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5066634-3304-92F8-6E4E-BCE0F008E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6770" y="1501363"/>
            <a:ext cx="52070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26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C69D5-5E39-A2EB-9A6B-4B2014496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Housing Data Slide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22DAA7-09CB-25D4-53CF-2B9887BA6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81" y="1405455"/>
            <a:ext cx="3718745" cy="467620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BCDE481-89BF-BB52-605B-6A64D74CC6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196271"/>
              </p:ext>
            </p:extLst>
          </p:nvPr>
        </p:nvGraphicFramePr>
        <p:xfrm>
          <a:off x="4086010" y="1982895"/>
          <a:ext cx="3448786" cy="3828665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724393">
                  <a:extLst>
                    <a:ext uri="{9D8B030D-6E8A-4147-A177-3AD203B41FA5}">
                      <a16:colId xmlns:a16="http://schemas.microsoft.com/office/drawing/2014/main" val="1301466626"/>
                    </a:ext>
                  </a:extLst>
                </a:gridCol>
                <a:gridCol w="1724393">
                  <a:extLst>
                    <a:ext uri="{9D8B030D-6E8A-4147-A177-3AD203B41FA5}">
                      <a16:colId xmlns:a16="http://schemas.microsoft.com/office/drawing/2014/main" val="3918207147"/>
                    </a:ext>
                  </a:extLst>
                </a:gridCol>
              </a:tblGrid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Importance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7278424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Assessor Value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0.79453223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6041539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Year Sold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0.02416647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9729676"/>
                  </a:ext>
                </a:extLst>
              </a:tr>
              <a:tr h="47094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Drive Time to Nearest Service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0.02173991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5271951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Year Built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0.01843789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2591244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Garage Year Built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0.0157063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238114"/>
                  </a:ext>
                </a:extLst>
              </a:tr>
              <a:tr h="47094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Mean Drive Time to All Services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0.01461887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482459"/>
                  </a:ext>
                </a:extLst>
              </a:tr>
              <a:tr h="47094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Drive Time to Town Center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0.01350294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0568848"/>
                  </a:ext>
                </a:extLst>
              </a:tr>
              <a:tr h="475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Total House Area (with Garage and Basement)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0.01203543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8035225"/>
                  </a:ext>
                </a:extLst>
              </a:tr>
              <a:tr h="475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Mean Drive Time to Closest 5 Services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0.01191871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0706250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TotalArea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0.01036392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7640181"/>
                  </a:ext>
                </a:extLst>
              </a:tr>
            </a:tbl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53DD6FF-F1B2-1DA8-7DC5-FD6CF627E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3218" y="1445086"/>
            <a:ext cx="3308498" cy="4351338"/>
          </a:xfrm>
        </p:spPr>
        <p:txBody>
          <a:bodyPr>
            <a:normAutofit/>
          </a:bodyPr>
          <a:lstStyle/>
          <a:p>
            <a:r>
              <a:rPr lang="en-US" sz="2000" dirty="0"/>
              <a:t>Feature Correlations with </a:t>
            </a:r>
            <a:r>
              <a:rPr lang="en-US" sz="2000" dirty="0" err="1"/>
              <a:t>SalePrice</a:t>
            </a:r>
            <a:r>
              <a:rPr lang="en-US" sz="2000" dirty="0"/>
              <a:t> and Feature </a:t>
            </a:r>
            <a:r>
              <a:rPr lang="en-US" sz="2000" dirty="0" err="1"/>
              <a:t>Importances</a:t>
            </a:r>
            <a:r>
              <a:rPr lang="en-US" sz="2000" dirty="0"/>
              <a:t> from descriptive RFR model for predicting </a:t>
            </a:r>
            <a:r>
              <a:rPr lang="en-US" sz="2000" dirty="0" err="1"/>
              <a:t>SalePrice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56924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3700F-9163-AEB2-7F71-C051499C0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 Slide (</a:t>
            </a:r>
            <a:r>
              <a:rPr lang="en-US" dirty="0" err="1"/>
              <a:t>df_Essentials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70203-FF2A-0380-F151-756A0CB4C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criteria for selecting a business within each service</a:t>
            </a:r>
          </a:p>
          <a:p>
            <a:r>
              <a:rPr lang="en-US" dirty="0"/>
              <a:t>Give a list and description of services that we considered</a:t>
            </a:r>
          </a:p>
          <a:p>
            <a:r>
              <a:rPr lang="en-US" dirty="0"/>
              <a:t>Provide map of businesses by services (color coded with their distribution across the city)</a:t>
            </a:r>
          </a:p>
          <a:p>
            <a:r>
              <a:rPr lang="en-US" dirty="0"/>
              <a:t>Visualizations:</a:t>
            </a:r>
          </a:p>
          <a:p>
            <a:pPr lvl="1"/>
            <a:r>
              <a:rPr lang="en-US" dirty="0"/>
              <a:t>Map of the businesses selected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560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7A93C-7117-F49E-CE67-2AC72EF5C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3580" y="365125"/>
            <a:ext cx="1040219" cy="226111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map of a city with many cities&#10;&#10;Description automatically generated">
            <a:extLst>
              <a:ext uri="{FF2B5EF4-FFF2-40B4-BE49-F238E27FC236}">
                <a16:creationId xmlns:a16="http://schemas.microsoft.com/office/drawing/2014/main" id="{F4D51016-38FF-729F-FED1-A64B1BCE01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3974" y="1"/>
            <a:ext cx="8305364" cy="6698138"/>
          </a:xfrm>
        </p:spPr>
      </p:pic>
    </p:spTree>
    <p:extLst>
      <p:ext uri="{BB962C8B-B14F-4D97-AF65-F5344CB8AC3E}">
        <p14:creationId xmlns:p14="http://schemas.microsoft.com/office/powerpoint/2010/main" val="1127569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34513-6B9E-E9F6-70DB-3E1BAA843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LatLong</a:t>
            </a:r>
            <a:r>
              <a:rPr lang="en-US" dirty="0"/>
              <a:t> and Drive Time section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C4303-4881-B5CF-33E2-B7C1C231B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Describe source and method for calculating </a:t>
            </a:r>
            <a:r>
              <a:rPr lang="en-US" dirty="0" err="1"/>
              <a:t>LatLongs</a:t>
            </a:r>
            <a:r>
              <a:rPr lang="en-US" dirty="0"/>
              <a:t>, drive time and min point to point distances (OSMR, </a:t>
            </a:r>
            <a:r>
              <a:rPr lang="en-US" dirty="0" err="1"/>
              <a:t>Nominatim</a:t>
            </a:r>
            <a:r>
              <a:rPr lang="en-US" dirty="0"/>
              <a:t>, </a:t>
            </a:r>
            <a:r>
              <a:rPr lang="en-US" dirty="0" err="1"/>
              <a:t>GeoApify</a:t>
            </a:r>
            <a:r>
              <a:rPr lang="en-US" dirty="0"/>
              <a:t>, </a:t>
            </a:r>
            <a:r>
              <a:rPr lang="en-US" dirty="0" err="1"/>
              <a:t>reverselookup</a:t>
            </a:r>
            <a:r>
              <a:rPr lang="en-US" dirty="0"/>
              <a:t>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Talk about why we used drive time as opposed to driving distance</a:t>
            </a:r>
          </a:p>
          <a:p>
            <a:pPr lvl="1"/>
            <a:r>
              <a:rPr lang="en-US" dirty="0"/>
              <a:t>Using preliminary descriptive linear models, time presented a higher R^2 than driving distance. This is probably because drive time takes road conditions into account (number of traffic lights, stop signs, traffic conditions, street directions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Discuss methodology for </a:t>
            </a:r>
            <a:r>
              <a:rPr lang="en-US" dirty="0" err="1"/>
              <a:t>latlong</a:t>
            </a:r>
            <a:r>
              <a:rPr lang="en-US" dirty="0"/>
              <a:t> and drive time lookup</a:t>
            </a:r>
          </a:p>
          <a:p>
            <a:pPr lvl="1"/>
            <a:r>
              <a:rPr lang="en-US" dirty="0"/>
              <a:t>First found </a:t>
            </a:r>
            <a:r>
              <a:rPr lang="en-US" dirty="0" err="1"/>
              <a:t>Latlongs</a:t>
            </a:r>
            <a:r>
              <a:rPr lang="en-US" dirty="0"/>
              <a:t>. The </a:t>
            </a:r>
            <a:r>
              <a:rPr lang="en-US" dirty="0" err="1"/>
              <a:t>Latlongs</a:t>
            </a:r>
            <a:r>
              <a:rPr lang="en-US" dirty="0"/>
              <a:t> found were verified using </a:t>
            </a:r>
            <a:r>
              <a:rPr lang="en-US" dirty="0" err="1"/>
              <a:t>reverselookup</a:t>
            </a:r>
            <a:r>
              <a:rPr lang="en-US" dirty="0"/>
              <a:t>. Manually corrected any discrepancies. Then looked up driving times and driving distances through an API</a:t>
            </a:r>
          </a:p>
          <a:p>
            <a:pPr lvl="1"/>
            <a:r>
              <a:rPr lang="en-US" dirty="0"/>
              <a:t>List of resource used: OSMR, </a:t>
            </a:r>
            <a:r>
              <a:rPr lang="en-US" dirty="0" err="1"/>
              <a:t>Nominatim</a:t>
            </a:r>
            <a:r>
              <a:rPr lang="en-US" dirty="0"/>
              <a:t>, </a:t>
            </a:r>
            <a:r>
              <a:rPr lang="en-US" dirty="0" err="1"/>
              <a:t>GeoApify</a:t>
            </a:r>
            <a:r>
              <a:rPr lang="en-US" dirty="0"/>
              <a:t> and Google Maps.</a:t>
            </a:r>
          </a:p>
        </p:txBody>
      </p:sp>
    </p:spTree>
    <p:extLst>
      <p:ext uri="{BB962C8B-B14F-4D97-AF65-F5344CB8AC3E}">
        <p14:creationId xmlns:p14="http://schemas.microsoft.com/office/powerpoint/2010/main" val="194804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CD62F-6D7E-DE84-C43A-DBFA2B807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881" y="0"/>
            <a:ext cx="10515600" cy="1325563"/>
          </a:xfrm>
        </p:spPr>
        <p:txBody>
          <a:bodyPr/>
          <a:lstStyle/>
          <a:p>
            <a:r>
              <a:rPr lang="en-US" dirty="0"/>
              <a:t>Feature Engineering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47C1C-8F3F-2E0A-2B2F-5C61ED015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81" y="1325563"/>
            <a:ext cx="9943214" cy="4290090"/>
          </a:xfrm>
        </p:spPr>
        <p:txBody>
          <a:bodyPr>
            <a:normAutofit/>
          </a:bodyPr>
          <a:lstStyle/>
          <a:p>
            <a:r>
              <a:rPr lang="en-US" sz="1600" dirty="0"/>
              <a:t>What fields we created and their significance (“Has_” Booleans, </a:t>
            </a:r>
            <a:r>
              <a:rPr lang="en-US" sz="1600" dirty="0" err="1"/>
              <a:t>TotalArea</a:t>
            </a:r>
            <a:r>
              <a:rPr lang="en-US" sz="1600" dirty="0"/>
              <a:t> and </a:t>
            </a:r>
            <a:r>
              <a:rPr lang="en-US" sz="1600" dirty="0" err="1"/>
              <a:t>TotalArea</a:t>
            </a:r>
            <a:r>
              <a:rPr lang="en-US" sz="1600" dirty="0"/>
              <a:t> with Garage, combined Ext1/2 field into dummy set of cols, dummies for </a:t>
            </a:r>
            <a:r>
              <a:rPr lang="en-US" sz="1600" dirty="0" err="1"/>
              <a:t>HouseStyle</a:t>
            </a:r>
            <a:r>
              <a:rPr lang="en-US" sz="1600" dirty="0"/>
              <a:t> and </a:t>
            </a:r>
            <a:r>
              <a:rPr lang="en-US" sz="1600" dirty="0" err="1"/>
              <a:t>GarageType</a:t>
            </a:r>
            <a:r>
              <a:rPr lang="en-US" sz="1600" dirty="0"/>
              <a:t>)</a:t>
            </a:r>
          </a:p>
          <a:p>
            <a:r>
              <a:rPr lang="en-US" sz="1600" dirty="0"/>
              <a:t>Talk about reengineered times and distances. Minimum distances based on geography.</a:t>
            </a:r>
          </a:p>
          <a:p>
            <a:pPr lvl="1"/>
            <a:r>
              <a:rPr lang="en-US" sz="1600" dirty="0"/>
              <a:t>Closest_5 field, convenience, centrality, </a:t>
            </a:r>
            <a:r>
              <a:rPr lang="en-US" sz="1600" dirty="0" err="1"/>
              <a:t>num_biz</a:t>
            </a:r>
            <a:r>
              <a:rPr lang="en-US" sz="1600" dirty="0"/>
              <a:t> within 180s/480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111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38522</TotalTime>
  <Words>1218</Words>
  <Application>Microsoft Macintosh PowerPoint</Application>
  <PresentationFormat>Widescreen</PresentationFormat>
  <Paragraphs>216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Title Page</vt:lpstr>
      <vt:lpstr>Introduction</vt:lpstr>
      <vt:lpstr>Housing Data Slide</vt:lpstr>
      <vt:lpstr>Housing Data Slide 2</vt:lpstr>
      <vt:lpstr>Housing Data Slide 3</vt:lpstr>
      <vt:lpstr>Services Slide (df_Essentials)</vt:lpstr>
      <vt:lpstr>PowerPoint Presentation</vt:lpstr>
      <vt:lpstr>LatLong and Drive Time section </vt:lpstr>
      <vt:lpstr>Feature Engineering Section</vt:lpstr>
      <vt:lpstr>Feature Engineering Part 2</vt:lpstr>
      <vt:lpstr>Feature Engineering Part 3</vt:lpstr>
      <vt:lpstr>Feature Selection Section</vt:lpstr>
      <vt:lpstr>Compare 2019 to 2021</vt:lpstr>
      <vt:lpstr>Compare 2019 to 2021 Slide 2</vt:lpstr>
      <vt:lpstr>Compare 2019 to 2021 Slide 3</vt:lpstr>
      <vt:lpstr>Compare 2019 to 2021 Slide 4 </vt:lpstr>
      <vt:lpstr>Compare 2019 to 2021 slide 5 </vt:lpstr>
      <vt:lpstr>PowerPoint Presentation</vt:lpstr>
      <vt:lpstr>Final Model selection Section</vt:lpstr>
      <vt:lpstr>Final Model slide 2</vt:lpstr>
      <vt:lpstr>Final Model Slide 3</vt:lpstr>
      <vt:lpstr>Sample House Sale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Leland Murrin</dc:creator>
  <cp:lastModifiedBy>Leland Murrin</cp:lastModifiedBy>
  <cp:revision>15</cp:revision>
  <dcterms:created xsi:type="dcterms:W3CDTF">2023-07-15T21:09:27Z</dcterms:created>
  <dcterms:modified xsi:type="dcterms:W3CDTF">2023-08-12T16:01:30Z</dcterms:modified>
</cp:coreProperties>
</file>

<file path=docProps/thumbnail.jpeg>
</file>